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315" r:id="rId2"/>
    <p:sldId id="314" r:id="rId3"/>
    <p:sldId id="341" r:id="rId4"/>
    <p:sldId id="318" r:id="rId5"/>
    <p:sldId id="342" r:id="rId6"/>
    <p:sldId id="333" r:id="rId7"/>
    <p:sldId id="321" r:id="rId8"/>
    <p:sldId id="263" r:id="rId9"/>
    <p:sldId id="302" r:id="rId10"/>
    <p:sldId id="287" r:id="rId11"/>
    <p:sldId id="261" r:id="rId12"/>
    <p:sldId id="324" r:id="rId13"/>
    <p:sldId id="272" r:id="rId14"/>
    <p:sldId id="312" r:id="rId15"/>
    <p:sldId id="338" r:id="rId16"/>
    <p:sldId id="267" r:id="rId17"/>
    <p:sldId id="268" r:id="rId18"/>
    <p:sldId id="306" r:id="rId19"/>
    <p:sldId id="309" r:id="rId20"/>
    <p:sldId id="291" r:id="rId21"/>
    <p:sldId id="297" r:id="rId22"/>
    <p:sldId id="336" r:id="rId23"/>
    <p:sldId id="335" r:id="rId24"/>
    <p:sldId id="326" r:id="rId25"/>
    <p:sldId id="285" r:id="rId26"/>
    <p:sldId id="299" r:id="rId27"/>
    <p:sldId id="337" r:id="rId28"/>
    <p:sldId id="289" r:id="rId29"/>
    <p:sldId id="328" r:id="rId30"/>
    <p:sldId id="295" r:id="rId31"/>
    <p:sldId id="298" r:id="rId32"/>
    <p:sldId id="339" r:id="rId33"/>
    <p:sldId id="340" r:id="rId34"/>
    <p:sldId id="296" r:id="rId35"/>
  </p:sldIdLst>
  <p:sldSz cx="9144000" cy="6858000" type="screen4x3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74" d="100"/>
          <a:sy n="74" d="100"/>
        </p:scale>
        <p:origin x="-104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31" d="100"/>
        <a:sy n="31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594837-7096-43C9-9C7C-726F30C2A781}" type="datetimeFigureOut">
              <a:rPr lang="en-US" smtClean="0"/>
              <a:pPr/>
              <a:t>9/5/2007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C130BA-66E4-4094-BC93-2B6B3030E2D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92D9A-2713-42C0-89A9-F532E75ED2E1}" type="datetimeFigureOut">
              <a:rPr lang="en-US" smtClean="0"/>
              <a:pPr/>
              <a:t>9/5/2007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DFFD86-B0B7-4319-AFA5-5A51215CBD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92D9A-2713-42C0-89A9-F532E75ED2E1}" type="datetimeFigureOut">
              <a:rPr lang="en-US" smtClean="0"/>
              <a:pPr/>
              <a:t>9/5/2007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DFFD86-B0B7-4319-AFA5-5A51215CBD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92D9A-2713-42C0-89A9-F532E75ED2E1}" type="datetimeFigureOut">
              <a:rPr lang="en-US" smtClean="0"/>
              <a:pPr/>
              <a:t>9/5/2007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DFFD86-B0B7-4319-AFA5-5A51215CBD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92D9A-2713-42C0-89A9-F532E75ED2E1}" type="datetimeFigureOut">
              <a:rPr lang="en-US" smtClean="0"/>
              <a:pPr/>
              <a:t>9/5/2007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DFFD86-B0B7-4319-AFA5-5A51215CBD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92D9A-2713-42C0-89A9-F532E75ED2E1}" type="datetimeFigureOut">
              <a:rPr lang="en-US" smtClean="0"/>
              <a:pPr/>
              <a:t>9/5/2007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DFFD86-B0B7-4319-AFA5-5A51215CBD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92D9A-2713-42C0-89A9-F532E75ED2E1}" type="datetimeFigureOut">
              <a:rPr lang="en-US" smtClean="0"/>
              <a:pPr/>
              <a:t>9/5/2007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DFFD86-B0B7-4319-AFA5-5A51215CBD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92D9A-2713-42C0-89A9-F532E75ED2E1}" type="datetimeFigureOut">
              <a:rPr lang="en-US" smtClean="0"/>
              <a:pPr/>
              <a:t>9/5/2007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DFFD86-B0B7-4319-AFA5-5A51215CBD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92D9A-2713-42C0-89A9-F532E75ED2E1}" type="datetimeFigureOut">
              <a:rPr lang="en-US" smtClean="0"/>
              <a:pPr/>
              <a:t>9/5/2007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DFFD86-B0B7-4319-AFA5-5A51215CBD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92D9A-2713-42C0-89A9-F532E75ED2E1}" type="datetimeFigureOut">
              <a:rPr lang="en-US" smtClean="0"/>
              <a:pPr/>
              <a:t>9/5/2007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DFFD86-B0B7-4319-AFA5-5A51215CBD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92D9A-2713-42C0-89A9-F532E75ED2E1}" type="datetimeFigureOut">
              <a:rPr lang="en-US" smtClean="0"/>
              <a:pPr/>
              <a:t>9/5/2007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DFFD86-B0B7-4319-AFA5-5A51215CBD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92D9A-2713-42C0-89A9-F532E75ED2E1}" type="datetimeFigureOut">
              <a:rPr lang="en-US" smtClean="0"/>
              <a:pPr/>
              <a:t>9/5/2007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DFFD86-B0B7-4319-AFA5-5A51215CBD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492D9A-2713-42C0-89A9-F532E75ED2E1}" type="datetimeFigureOut">
              <a:rPr lang="en-US" smtClean="0"/>
              <a:pPr/>
              <a:t>9/5/2007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DFFD86-B0B7-4319-AFA5-5A51215CBD21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6.gif"/><Relationship Id="rId4" Type="http://schemas.openxmlformats.org/officeDocument/2006/relationships/image" Target="../media/image75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jpeg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jpeg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Map 1565 2.t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7182"/>
            <a:ext cx="9144000" cy="5623635"/>
          </a:xfrm>
          <a:prstGeom prst="rect">
            <a:avLst/>
          </a:prstGeom>
        </p:spPr>
      </p:pic>
      <p:pic>
        <p:nvPicPr>
          <p:cNvPr id="3" name="Picture 2" descr="Vasco da Gama, circa 1460-1524 by Fonseca 1838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7239000" y="228600"/>
            <a:ext cx="1652694" cy="2058718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older-columbus.gif"/>
          <p:cNvPicPr>
            <a:picLocks noGrp="1" noChangeAspect="1"/>
          </p:cNvPicPr>
          <p:nvPr isPhoto="1"/>
        </p:nvPicPr>
        <p:blipFill>
          <a:blip r:embed="rId4">
            <a:lum/>
          </a:blip>
          <a:stretch>
            <a:fillRect/>
          </a:stretch>
        </p:blipFill>
        <p:spPr>
          <a:xfrm>
            <a:off x="4038600" y="304800"/>
            <a:ext cx="1447800" cy="198871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c14-henry the navigator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800" y="304800"/>
            <a:ext cx="1840992" cy="1840992"/>
          </a:xfrm>
          <a:prstGeom prst="rect">
            <a:avLst/>
          </a:prstGeom>
        </p:spPr>
      </p:pic>
      <p:pic>
        <p:nvPicPr>
          <p:cNvPr id="6" name="Picture 5" descr="H18663AmerigoVespucci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67600" y="4114800"/>
            <a:ext cx="1433260" cy="2414361"/>
          </a:xfrm>
          <a:prstGeom prst="rect">
            <a:avLst/>
          </a:prstGeom>
        </p:spPr>
      </p:pic>
      <p:pic>
        <p:nvPicPr>
          <p:cNvPr id="7" name="Picture 6" descr="Ferdinand Magellan.jpg"/>
          <p:cNvPicPr>
            <a:picLocks noGrp="1" noChangeAspect="1"/>
          </p:cNvPicPr>
          <p:nvPr isPhoto="1"/>
        </p:nvPicPr>
        <p:blipFill>
          <a:blip r:embed="rId7">
            <a:lum/>
          </a:blip>
          <a:stretch>
            <a:fillRect/>
          </a:stretch>
        </p:blipFill>
        <p:spPr>
          <a:xfrm>
            <a:off x="381000" y="4343400"/>
            <a:ext cx="1783698" cy="2209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Munster map in color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276600" y="4473774"/>
            <a:ext cx="3048000" cy="238422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rancesco Redi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987550" y="0"/>
            <a:ext cx="51689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e Re Metallica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381000" y="0"/>
            <a:ext cx="2264834" cy="3657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de re metallica 2.jpg"/>
          <p:cNvPicPr>
            <a:picLocks noGrp="1" noChangeAspect="1"/>
          </p:cNvPicPr>
          <p:nvPr isPhoto="1"/>
        </p:nvPicPr>
        <p:blipFill>
          <a:blip r:embed="rId3">
            <a:lum/>
          </a:blip>
          <a:stretch>
            <a:fillRect/>
          </a:stretch>
        </p:blipFill>
        <p:spPr>
          <a:xfrm>
            <a:off x="1" y="3849407"/>
            <a:ext cx="3124199" cy="30085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de re metallica 4.jpg"/>
          <p:cNvPicPr>
            <a:picLocks noGrp="1" noChangeAspect="1"/>
          </p:cNvPicPr>
          <p:nvPr isPhoto="1"/>
        </p:nvPicPr>
        <p:blipFill>
          <a:blip r:embed="rId4">
            <a:lum/>
          </a:blip>
          <a:stretch>
            <a:fillRect/>
          </a:stretch>
        </p:blipFill>
        <p:spPr>
          <a:xfrm>
            <a:off x="6172200" y="3866116"/>
            <a:ext cx="2971800" cy="299188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de re metallica 5.jpg"/>
          <p:cNvPicPr>
            <a:picLocks noGrp="1" noChangeAspect="1"/>
          </p:cNvPicPr>
          <p:nvPr isPhoto="1"/>
        </p:nvPicPr>
        <p:blipFill>
          <a:blip r:embed="rId5">
            <a:lum/>
          </a:blip>
          <a:stretch>
            <a:fillRect/>
          </a:stretch>
        </p:blipFill>
        <p:spPr>
          <a:xfrm>
            <a:off x="6629400" y="0"/>
            <a:ext cx="2197929" cy="373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Georgius_Agricola.jpg"/>
          <p:cNvPicPr>
            <a:picLocks noGrp="1" noChangeAspect="1"/>
          </p:cNvPicPr>
          <p:nvPr isPhoto="1"/>
        </p:nvPicPr>
        <p:blipFill>
          <a:blip r:embed="rId6">
            <a:lum/>
          </a:blip>
          <a:stretch>
            <a:fillRect/>
          </a:stretch>
        </p:blipFill>
        <p:spPr>
          <a:xfrm>
            <a:off x="2971800" y="0"/>
            <a:ext cx="3290323" cy="464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de re metallica 6.jpg"/>
          <p:cNvPicPr>
            <a:picLocks noGrp="1" noChangeAspect="1"/>
          </p:cNvPicPr>
          <p:nvPr isPhoto="1"/>
        </p:nvPicPr>
        <p:blipFill>
          <a:blip r:embed="rId7">
            <a:lum/>
          </a:blip>
          <a:stretch>
            <a:fillRect/>
          </a:stretch>
        </p:blipFill>
        <p:spPr>
          <a:xfrm>
            <a:off x="3200401" y="3838692"/>
            <a:ext cx="2895600" cy="30193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tolemySystem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52400" y="3509504"/>
            <a:ext cx="3870148" cy="334849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Ptolemaic-geocentric-model.jpg"/>
          <p:cNvPicPr>
            <a:picLocks noGrp="1" noChangeAspect="1"/>
          </p:cNvPicPr>
          <p:nvPr isPhoto="1"/>
        </p:nvPicPr>
        <p:blipFill>
          <a:blip r:embed="rId3">
            <a:lum/>
          </a:blip>
          <a:stretch>
            <a:fillRect/>
          </a:stretch>
        </p:blipFill>
        <p:spPr>
          <a:xfrm>
            <a:off x="152400" y="0"/>
            <a:ext cx="3855244" cy="342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16centptol.jpg"/>
          <p:cNvPicPr>
            <a:picLocks noGrp="1" noChangeAspect="1"/>
          </p:cNvPicPr>
          <p:nvPr isPhoto="1"/>
        </p:nvPicPr>
        <p:blipFill>
          <a:blip r:embed="rId4">
            <a:lum/>
          </a:blip>
          <a:stretch>
            <a:fillRect/>
          </a:stretch>
        </p:blipFill>
        <p:spPr>
          <a:xfrm>
            <a:off x="4114800" y="152400"/>
            <a:ext cx="4876800" cy="6538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pernican_universe-3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2743200"/>
            <a:ext cx="4921568" cy="411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Copernicun-Model.jpg"/>
          <p:cNvPicPr>
            <a:picLocks noGrp="1" noChangeAspect="1"/>
          </p:cNvPicPr>
          <p:nvPr isPhoto="1"/>
        </p:nvPicPr>
        <p:blipFill>
          <a:blip r:embed="rId3">
            <a:lum/>
          </a:blip>
          <a:stretch>
            <a:fillRect/>
          </a:stretch>
        </p:blipFill>
        <p:spPr>
          <a:xfrm>
            <a:off x="4343400" y="0"/>
            <a:ext cx="4800600" cy="40473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opernik9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5884863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Copernicus praying.bmp"/>
          <p:cNvPicPr>
            <a:picLocks noGrp="1" noChangeAspect="1"/>
          </p:cNvPicPr>
          <p:nvPr isPhoto="1"/>
        </p:nvPicPr>
        <p:blipFill>
          <a:blip r:embed="rId3">
            <a:lum/>
          </a:blip>
          <a:stretch>
            <a:fillRect/>
          </a:stretch>
        </p:blipFill>
        <p:spPr>
          <a:xfrm>
            <a:off x="6096000" y="0"/>
            <a:ext cx="2743200" cy="391885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De_revolutionibus_orbium_coeleftium.jpg"/>
          <p:cNvPicPr>
            <a:picLocks noGrp="1" noChangeAspect="1"/>
          </p:cNvPicPr>
          <p:nvPr isPhoto="1"/>
        </p:nvPicPr>
        <p:blipFill>
          <a:blip r:embed="rId4">
            <a:lum/>
          </a:blip>
          <a:stretch>
            <a:fillRect/>
          </a:stretch>
        </p:blipFill>
        <p:spPr>
          <a:xfrm>
            <a:off x="6324600" y="3392905"/>
            <a:ext cx="2057400" cy="34650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rahe 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9428" y="0"/>
            <a:ext cx="5225143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rahe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119313" y="0"/>
            <a:ext cx="49053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rahe De Stella Nova 1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3916133" cy="541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Brahe De Stella Nova 2.jpg"/>
          <p:cNvPicPr>
            <a:picLocks noGrp="1" noChangeAspect="1"/>
          </p:cNvPicPr>
          <p:nvPr isPhoto="1"/>
        </p:nvPicPr>
        <p:blipFill>
          <a:blip r:embed="rId3">
            <a:lum/>
          </a:blip>
          <a:stretch>
            <a:fillRect/>
          </a:stretch>
        </p:blipFill>
        <p:spPr>
          <a:xfrm>
            <a:off x="3962400" y="0"/>
            <a:ext cx="5181600" cy="2751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De nova et nullius ævi memoria prius visa Stella by Brahe.bmp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0601" y="2779995"/>
            <a:ext cx="3124200" cy="40780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ohannes_Kepler_1610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074863" y="0"/>
            <a:ext cx="49942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epler Astronomia nova 1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673351" y="1295400"/>
            <a:ext cx="3078745" cy="556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Kepler Astronomia nova 2.jpg"/>
          <p:cNvPicPr>
            <a:picLocks noGrp="1" noChangeAspect="1"/>
          </p:cNvPicPr>
          <p:nvPr isPhoto="1"/>
        </p:nvPicPr>
        <p:blipFill>
          <a:blip r:embed="rId3">
            <a:lum/>
          </a:blip>
          <a:stretch>
            <a:fillRect/>
          </a:stretch>
        </p:blipFill>
        <p:spPr>
          <a:xfrm>
            <a:off x="0" y="2353918"/>
            <a:ext cx="2667000" cy="450408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Kepler Cosmographic Mystery 1.jpg"/>
          <p:cNvPicPr>
            <a:picLocks noGrp="1" noChangeAspect="1"/>
          </p:cNvPicPr>
          <p:nvPr isPhoto="1"/>
        </p:nvPicPr>
        <p:blipFill>
          <a:blip r:embed="rId4">
            <a:lum/>
          </a:blip>
          <a:stretch>
            <a:fillRect/>
          </a:stretch>
        </p:blipFill>
        <p:spPr>
          <a:xfrm>
            <a:off x="5779557" y="0"/>
            <a:ext cx="3364442" cy="4191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0129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92615" y="4724400"/>
            <a:ext cx="3751385" cy="1600200"/>
          </a:xfrm>
          <a:prstGeom prst="rect">
            <a:avLst/>
          </a:prstGeom>
        </p:spPr>
      </p:pic>
      <p:pic>
        <p:nvPicPr>
          <p:cNvPr id="6" name="Picture 5" descr="kepler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3400" y="0"/>
            <a:ext cx="1828800" cy="23346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ercator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966913" y="0"/>
            <a:ext cx="52101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alileo by Robusti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862138" y="0"/>
            <a:ext cx="54181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alileo telescope.b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400" y="0"/>
            <a:ext cx="4909705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IA0040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495800" y="2209800"/>
            <a:ext cx="4648200" cy="4648200"/>
          </a:xfrm>
          <a:prstGeom prst="rect">
            <a:avLst/>
          </a:prstGeom>
        </p:spPr>
      </p:pic>
      <p:pic>
        <p:nvPicPr>
          <p:cNvPr id="5" name="Picture 4" descr="PIA00404-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208550"/>
            <a:ext cx="4267199" cy="4649450"/>
          </a:xfrm>
          <a:prstGeom prst="rect">
            <a:avLst/>
          </a:prstGeom>
        </p:spPr>
      </p:pic>
      <p:pic>
        <p:nvPicPr>
          <p:cNvPr id="3" name="Picture 2" descr="PIA00094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0600" y="0"/>
            <a:ext cx="4648200" cy="25565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IA0287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7630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idereus_Nuncius_1610_Galileo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262188" y="0"/>
            <a:ext cx="4619625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Sidereal Messenger 2.jpg"/>
          <p:cNvPicPr>
            <a:picLocks noGrp="1" noChangeAspect="1"/>
          </p:cNvPicPr>
          <p:nvPr isPhoto="1"/>
        </p:nvPicPr>
        <p:blipFill>
          <a:blip r:embed="rId3">
            <a:lum/>
          </a:blip>
          <a:stretch>
            <a:fillRect/>
          </a:stretch>
        </p:blipFill>
        <p:spPr>
          <a:xfrm>
            <a:off x="0" y="1295400"/>
            <a:ext cx="2570867" cy="4190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Galileo_script_arp_600pix_jpg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1348" y="1219200"/>
            <a:ext cx="2832652" cy="4343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002_PopePaulV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143125" y="0"/>
            <a:ext cx="48561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alileolessi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312738" y="0"/>
            <a:ext cx="85185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eaning_Tower_of_Pis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alileo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533400"/>
            <a:ext cx="4953000" cy="557502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Maffeo Barberini by Caravaggio.jpg"/>
          <p:cNvPicPr>
            <a:picLocks noGrp="1" noChangeAspect="1"/>
          </p:cNvPicPr>
          <p:nvPr isPhoto="1"/>
        </p:nvPicPr>
        <p:blipFill>
          <a:blip r:embed="rId3">
            <a:lum/>
          </a:blip>
          <a:stretch>
            <a:fillRect/>
          </a:stretch>
        </p:blipFill>
        <p:spPr>
          <a:xfrm>
            <a:off x="5020981" y="533400"/>
            <a:ext cx="4123019" cy="5562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rban VIII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354263" y="0"/>
            <a:ext cx="44354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5692001 m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6685"/>
            <a:ext cx="9144000" cy="55646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alileo by Sustermans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5400675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 descr="galileo Dialogue on the Two Chief World Systems.jpg"/>
          <p:cNvPicPr>
            <a:picLocks noGrp="1" noChangeAspect="1"/>
          </p:cNvPicPr>
          <p:nvPr isPhoto="1"/>
        </p:nvPicPr>
        <p:blipFill>
          <a:blip r:embed="rId3">
            <a:lum/>
          </a:blip>
          <a:stretch>
            <a:fillRect/>
          </a:stretch>
        </p:blipFill>
        <p:spPr>
          <a:xfrm>
            <a:off x="4876800" y="3505200"/>
            <a:ext cx="2567376" cy="3352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Galileo Dialogue Concerning the Two Chief World Systems, Ptolemaic and Copernican 2.gif"/>
          <p:cNvPicPr>
            <a:picLocks noGrp="1" noChangeAspect="1"/>
          </p:cNvPicPr>
          <p:nvPr isPhoto="1"/>
        </p:nvPicPr>
        <p:blipFill>
          <a:blip r:embed="rId4">
            <a:lum/>
          </a:blip>
          <a:stretch>
            <a:fillRect/>
          </a:stretch>
        </p:blipFill>
        <p:spPr>
          <a:xfrm>
            <a:off x="4876800" y="0"/>
            <a:ext cx="2453993" cy="347354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Galileo Dialogue Concerning the Two Chief World Systems, Ptolemaic and Copernican.gif"/>
          <p:cNvPicPr>
            <a:picLocks noGrp="1" noChangeAspect="1"/>
          </p:cNvPicPr>
          <p:nvPr isPhoto="1"/>
        </p:nvPicPr>
        <p:blipFill>
          <a:blip r:embed="rId5">
            <a:lum/>
          </a:blip>
          <a:stretch>
            <a:fillRect/>
          </a:stretch>
        </p:blipFill>
        <p:spPr>
          <a:xfrm>
            <a:off x="7042679" y="1981200"/>
            <a:ext cx="2101321" cy="2895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alileoholyoff 1633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138363" y="0"/>
            <a:ext cx="48656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eb_arcetri_1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7200" y="25400"/>
            <a:ext cx="4572000" cy="3048000"/>
          </a:xfrm>
          <a:prstGeom prst="rect">
            <a:avLst/>
          </a:prstGeom>
        </p:spPr>
      </p:pic>
      <p:pic>
        <p:nvPicPr>
          <p:cNvPr id="5" name="Picture 4" descr="web_arcetri_17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152400"/>
            <a:ext cx="3429000" cy="3070746"/>
          </a:xfrm>
          <a:prstGeom prst="rect">
            <a:avLst/>
          </a:prstGeom>
        </p:spPr>
      </p:pic>
      <p:pic>
        <p:nvPicPr>
          <p:cNvPr id="6" name="Picture 5" descr="web_arcetri_04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1400" y="2819400"/>
            <a:ext cx="2692400" cy="4038600"/>
          </a:xfrm>
          <a:prstGeom prst="rect">
            <a:avLst/>
          </a:prstGeom>
        </p:spPr>
      </p:pic>
      <p:pic>
        <p:nvPicPr>
          <p:cNvPr id="7" name="Picture 6" descr="web_arcetri_02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" y="3962400"/>
            <a:ext cx="3505200" cy="2706718"/>
          </a:xfrm>
          <a:prstGeom prst="rect">
            <a:avLst/>
          </a:prstGeom>
        </p:spPr>
      </p:pic>
      <p:pic>
        <p:nvPicPr>
          <p:cNvPr id="8" name="Picture 7" descr="villainterior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24600" y="3098800"/>
            <a:ext cx="2819400" cy="3759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alileo in Arcetri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4593"/>
            <a:ext cx="9144000" cy="64688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Earth%20form%20Spac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  <p:pic>
        <p:nvPicPr>
          <p:cNvPr id="2" name="Picture 1" descr="Galileo Galilei, 1564-1642 by Sustermans 1639.jpg"/>
          <p:cNvPicPr>
            <a:picLocks noGrp="1" noChangeAspect="1"/>
          </p:cNvPicPr>
          <p:nvPr isPhoto="1"/>
        </p:nvPicPr>
        <p:blipFill>
          <a:blip r:embed="rId3">
            <a:lum/>
          </a:blip>
          <a:stretch>
            <a:fillRect/>
          </a:stretch>
        </p:blipFill>
        <p:spPr>
          <a:xfrm>
            <a:off x="6324600" y="228600"/>
            <a:ext cx="2520315" cy="3200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Image4t.jpg"/>
          <p:cNvPicPr>
            <a:picLocks noGrp="1" noChangeAspect="1"/>
          </p:cNvPicPr>
          <p:nvPr isPhoto="1"/>
        </p:nvPicPr>
        <p:blipFill>
          <a:blip r:embed="rId4">
            <a:lum/>
          </a:blip>
          <a:stretch>
            <a:fillRect/>
          </a:stretch>
        </p:blipFill>
        <p:spPr>
          <a:xfrm>
            <a:off x="304800" y="228600"/>
            <a:ext cx="2286212" cy="3200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Johannes_Kepler_161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04800" y="3609848"/>
            <a:ext cx="2209800" cy="3034792"/>
          </a:xfrm>
          <a:prstGeom prst="rect">
            <a:avLst/>
          </a:prstGeom>
        </p:spPr>
      </p:pic>
      <p:pic>
        <p:nvPicPr>
          <p:cNvPr id="6" name="Picture 5" descr="mercator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477000" y="3557305"/>
            <a:ext cx="2362200" cy="310913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Ortelius by Ruben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7435" y="0"/>
            <a:ext cx="580913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rtelius.t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967"/>
            <a:ext cx="9144000" cy="68220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orld map Blaeu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724400" cy="3571646"/>
          </a:xfrm>
          <a:prstGeom prst="rect">
            <a:avLst/>
          </a:prstGeom>
        </p:spPr>
      </p:pic>
      <p:pic>
        <p:nvPicPr>
          <p:cNvPr id="4" name="Picture 3" descr="Map world Hondius 1636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581400"/>
            <a:ext cx="4680857" cy="3276600"/>
          </a:xfrm>
          <a:prstGeom prst="rect">
            <a:avLst/>
          </a:prstGeom>
        </p:spPr>
      </p:pic>
      <p:pic>
        <p:nvPicPr>
          <p:cNvPr id="5" name="Picture 4" descr="WorldMap-1630-Jansson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9130" y="3733800"/>
            <a:ext cx="4424870" cy="3124200"/>
          </a:xfrm>
          <a:prstGeom prst="rect">
            <a:avLst/>
          </a:prstGeom>
        </p:spPr>
      </p:pic>
      <p:pic>
        <p:nvPicPr>
          <p:cNvPr id="6" name="Picture 5" descr="Orbis Habitabilis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73706" y="152400"/>
            <a:ext cx="4370294" cy="3429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tto Brunfels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4800600" y="1676400"/>
            <a:ext cx="3978557" cy="518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brunfels Herbarium vivae eicones 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1752600"/>
            <a:ext cx="3514217" cy="5105400"/>
          </a:xfrm>
          <a:prstGeom prst="rect">
            <a:avLst/>
          </a:prstGeom>
        </p:spPr>
      </p:pic>
      <p:pic>
        <p:nvPicPr>
          <p:cNvPr id="4" name="Picture 3" descr="brunfels Herbarium vivae eicones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52600" y="0"/>
            <a:ext cx="2755392" cy="2414578"/>
          </a:xfrm>
          <a:prstGeom prst="rect">
            <a:avLst/>
          </a:prstGeom>
        </p:spPr>
      </p:pic>
      <p:pic>
        <p:nvPicPr>
          <p:cNvPr id="5" name="Picture 4" descr="brunfels Herbarium vivae eicones 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24400" y="0"/>
            <a:ext cx="1658183" cy="2743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UVaHS_Vesalius2_large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304800"/>
            <a:ext cx="2122576" cy="3124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vesalius.jpg"/>
          <p:cNvPicPr>
            <a:picLocks noGrp="1" noChangeAspect="1"/>
          </p:cNvPicPr>
          <p:nvPr isPhoto="1"/>
        </p:nvPicPr>
        <p:blipFill>
          <a:blip r:embed="rId3">
            <a:lum/>
          </a:blip>
          <a:stretch>
            <a:fillRect/>
          </a:stretch>
        </p:blipFill>
        <p:spPr>
          <a:xfrm>
            <a:off x="7116197" y="152400"/>
            <a:ext cx="2027803" cy="3581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Vesalius8.jpg"/>
          <p:cNvPicPr>
            <a:picLocks noGrp="1" noChangeAspect="1"/>
          </p:cNvPicPr>
          <p:nvPr isPhoto="1"/>
        </p:nvPicPr>
        <p:blipFill>
          <a:blip r:embed="rId4">
            <a:lum/>
          </a:blip>
          <a:stretch>
            <a:fillRect/>
          </a:stretch>
        </p:blipFill>
        <p:spPr>
          <a:xfrm>
            <a:off x="0" y="3733800"/>
            <a:ext cx="2110528" cy="2971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Vesalius9.jpg"/>
          <p:cNvPicPr>
            <a:picLocks noGrp="1" noChangeAspect="1"/>
          </p:cNvPicPr>
          <p:nvPr isPhoto="1"/>
        </p:nvPicPr>
        <p:blipFill>
          <a:blip r:embed="rId5" cstate="print">
            <a:lum/>
          </a:blip>
          <a:stretch>
            <a:fillRect/>
          </a:stretch>
        </p:blipFill>
        <p:spPr>
          <a:xfrm>
            <a:off x="7162589" y="3886200"/>
            <a:ext cx="1981411" cy="2819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 descr="Andreas Vesalius.jpg"/>
          <p:cNvPicPr>
            <a:picLocks noGrp="1" noChangeAspect="1"/>
          </p:cNvPicPr>
          <p:nvPr isPhoto="1"/>
        </p:nvPicPr>
        <p:blipFill>
          <a:blip r:embed="rId6">
            <a:lum/>
          </a:blip>
          <a:stretch>
            <a:fillRect/>
          </a:stretch>
        </p:blipFill>
        <p:spPr>
          <a:xfrm>
            <a:off x="2209800" y="381000"/>
            <a:ext cx="4880115" cy="6248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essner_Conrad_1516-1565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362075" y="0"/>
            <a:ext cx="641985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crocodile_38 gessner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7203299" y="152400"/>
            <a:ext cx="1940701" cy="2590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eagle_41 gessner.jpg"/>
          <p:cNvPicPr>
            <a:picLocks noGrp="1" noChangeAspect="1"/>
          </p:cNvPicPr>
          <p:nvPr isPhoto="1"/>
        </p:nvPicPr>
        <p:blipFill>
          <a:blip r:embed="rId4" cstate="print">
            <a:lum/>
          </a:blip>
          <a:stretch>
            <a:fillRect/>
          </a:stretch>
        </p:blipFill>
        <p:spPr>
          <a:xfrm>
            <a:off x="7211695" y="2895600"/>
            <a:ext cx="1932305" cy="2590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horse_09 gessner.jpg"/>
          <p:cNvPicPr>
            <a:picLocks noGrp="1" noChangeAspect="1"/>
          </p:cNvPicPr>
          <p:nvPr isPhoto="1"/>
        </p:nvPicPr>
        <p:blipFill>
          <a:blip r:embed="rId5" cstate="print">
            <a:lum/>
          </a:blip>
          <a:stretch>
            <a:fillRect/>
          </a:stretch>
        </p:blipFill>
        <p:spPr>
          <a:xfrm>
            <a:off x="0" y="2895600"/>
            <a:ext cx="1945499" cy="2590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octopus_07 gessner.jpg"/>
          <p:cNvPicPr>
            <a:picLocks noGrp="1" noChangeAspect="1"/>
          </p:cNvPicPr>
          <p:nvPr isPhoto="1"/>
        </p:nvPicPr>
        <p:blipFill>
          <a:blip r:embed="rId6" cstate="print">
            <a:lum/>
          </a:blip>
          <a:stretch>
            <a:fillRect/>
          </a:stretch>
        </p:blipFill>
        <p:spPr>
          <a:xfrm>
            <a:off x="0" y="152400"/>
            <a:ext cx="1933504" cy="2590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insect-lg Thomas Moffett gessner.jpg"/>
          <p:cNvPicPr>
            <a:picLocks noGrp="1" noChangeAspect="1"/>
          </p:cNvPicPr>
          <p:nvPr isPhoto="1"/>
        </p:nvPicPr>
        <p:blipFill>
          <a:blip r:embed="rId7" cstate="print">
            <a:lum/>
          </a:blip>
          <a:stretch>
            <a:fillRect/>
          </a:stretch>
        </p:blipFill>
        <p:spPr>
          <a:xfrm>
            <a:off x="5867400" y="4394347"/>
            <a:ext cx="1583125" cy="246365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elephant_32 gessner.jpg"/>
          <p:cNvPicPr>
            <a:picLocks noGrp="1" noChangeAspect="1"/>
          </p:cNvPicPr>
          <p:nvPr isPhoto="1"/>
        </p:nvPicPr>
        <p:blipFill>
          <a:blip r:embed="rId8" cstate="print">
            <a:lum/>
          </a:blip>
          <a:stretch>
            <a:fillRect/>
          </a:stretch>
        </p:blipFill>
        <p:spPr>
          <a:xfrm>
            <a:off x="1676400" y="4460647"/>
            <a:ext cx="1792465" cy="23973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669</TotalTime>
  <Words>0</Words>
  <Application>Microsoft Office PowerPoint</Application>
  <PresentationFormat>On-screen Show (4:3)</PresentationFormat>
  <Paragraphs>0</Paragraphs>
  <Slides>34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5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Anthony Anadio</dc:creator>
  <cp:lastModifiedBy>Anthony Anadio</cp:lastModifiedBy>
  <cp:revision>19</cp:revision>
  <dcterms:created xsi:type="dcterms:W3CDTF">2007-07-30T22:10:46Z</dcterms:created>
  <dcterms:modified xsi:type="dcterms:W3CDTF">2007-09-06T01:18:15Z</dcterms:modified>
</cp:coreProperties>
</file>